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95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A0D74A3-F739-4B72-BEB8-A89520C3CE7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372E92A-A5C4-44D7-8BFC-51FC211A675D}"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A0D74A3-F739-4B72-BEB8-A89520C3CE7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372E92A-A5C4-44D7-8BFC-51FC211A675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A0D74A3-F739-4B72-BEB8-A89520C3CE7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372E92A-A5C4-44D7-8BFC-51FC211A675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A0D74A3-F739-4B72-BEB8-A89520C3CE7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372E92A-A5C4-44D7-8BFC-51FC211A675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A0D74A3-F739-4B72-BEB8-A89520C3CE7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372E92A-A5C4-44D7-8BFC-51FC211A675D}"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A0D74A3-F739-4B72-BEB8-A89520C3CE7C}"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372E92A-A5C4-44D7-8BFC-51FC211A675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A0D74A3-F739-4B72-BEB8-A89520C3CE7C}" type="datetimeFigureOut">
              <a:rPr lang="ar-IQ" smtClean="0"/>
              <a:t>05/04/1440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372E92A-A5C4-44D7-8BFC-51FC211A675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A0D74A3-F739-4B72-BEB8-A89520C3CE7C}" type="datetimeFigureOut">
              <a:rPr lang="ar-IQ" smtClean="0"/>
              <a:t>05/04/1440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372E92A-A5C4-44D7-8BFC-51FC211A675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A0D74A3-F739-4B72-BEB8-A89520C3CE7C}" type="datetimeFigureOut">
              <a:rPr lang="ar-IQ" smtClean="0"/>
              <a:t>05/04/1440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372E92A-A5C4-44D7-8BFC-51FC211A675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A0D74A3-F739-4B72-BEB8-A89520C3CE7C}"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372E92A-A5C4-44D7-8BFC-51FC211A675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A0D74A3-F739-4B72-BEB8-A89520C3CE7C}"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372E92A-A5C4-44D7-8BFC-51FC211A675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A0D74A3-F739-4B72-BEB8-A89520C3CE7C}" type="datetimeFigureOut">
              <a:rPr lang="ar-IQ" smtClean="0"/>
              <a:t>05/04/1440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372E92A-A5C4-44D7-8BFC-51FC211A675D}"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2"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2"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2"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2"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2"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2"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2"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2"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2"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88032"/>
            <a:ext cx="7772400" cy="6669360"/>
          </a:xfrm>
        </p:spPr>
        <p:txBody>
          <a:bodyPr>
            <a:noAutofit/>
          </a:bodyPr>
          <a:lstStyle/>
          <a:p>
            <a:pPr algn="r"/>
            <a:r>
              <a:rPr lang="ar-SA" sz="3600" b="1" dirty="0">
                <a:solidFill>
                  <a:srgbClr val="FF0000"/>
                </a:solidFill>
              </a:rPr>
              <a:t>مفهوم </a:t>
            </a:r>
            <a:r>
              <a:rPr lang="ar-SA" sz="3600" b="1" dirty="0" err="1">
                <a:solidFill>
                  <a:srgbClr val="FF0000"/>
                </a:solidFill>
              </a:rPr>
              <a:t>الاتجاهات :</a:t>
            </a:r>
            <a:r>
              <a:rPr lang="en-US" sz="3600" dirty="0"/>
              <a:t/>
            </a:r>
            <a:br>
              <a:rPr lang="en-US" sz="3600" dirty="0"/>
            </a:br>
            <a:r>
              <a:rPr lang="ar-SA" sz="3600" dirty="0"/>
              <a:t>وتل</a:t>
            </a:r>
            <a:r>
              <a:rPr lang="ar-LY" sz="3600" dirty="0"/>
              <a:t>ع</a:t>
            </a:r>
            <a:r>
              <a:rPr lang="ar-SA" sz="3600" dirty="0"/>
              <a:t>ب الاتجاهات دوراً كبيراً بين أفراد المجتمع وذلك في تكوين العلاقات بينهم وكذلك في تعاملهم </a:t>
            </a:r>
            <a:r>
              <a:rPr lang="ar-SA" sz="3600" dirty="0" err="1"/>
              <a:t>اليومي </a:t>
            </a:r>
            <a:r>
              <a:rPr lang="ar-SA" sz="3600" dirty="0"/>
              <a:t>، وفي جميع مواقف </a:t>
            </a:r>
            <a:r>
              <a:rPr lang="ar-SA" sz="3600" dirty="0" err="1"/>
              <a:t>الحياة  </a:t>
            </a:r>
            <a:r>
              <a:rPr lang="ar-SA" sz="3600" dirty="0"/>
              <a:t>.والاتجاهات هي</a:t>
            </a:r>
            <a:r>
              <a:rPr lang="ar-LY" sz="3600" dirty="0" err="1"/>
              <a:t>"</a:t>
            </a:r>
            <a:r>
              <a:rPr lang="ar-SA" sz="3600" dirty="0"/>
              <a:t> عبارة عن تنظيمات نفسية يكتسبها الفرد من خلال تفاعله مع مواقف الحياة </a:t>
            </a:r>
            <a:r>
              <a:rPr lang="ar-SA" sz="3600" dirty="0" err="1"/>
              <a:t>المختلفة </a:t>
            </a:r>
            <a:r>
              <a:rPr lang="ar-SA" sz="3600" dirty="0"/>
              <a:t>، وينتج عنها بناء علاقات طيبة بين الأفراد</a:t>
            </a:r>
            <a:r>
              <a:rPr lang="en-US" sz="3600" dirty="0"/>
              <a:t/>
            </a:r>
            <a:br>
              <a:rPr lang="en-US" sz="3600" dirty="0"/>
            </a:br>
            <a:r>
              <a:rPr lang="ar-SA" sz="3600" b="1" dirty="0"/>
              <a:t> </a:t>
            </a:r>
            <a:r>
              <a:rPr lang="ar-SA" sz="3600" b="1" dirty="0">
                <a:solidFill>
                  <a:srgbClr val="FF0000"/>
                </a:solidFill>
              </a:rPr>
              <a:t>الاتجاه </a:t>
            </a:r>
            <a:r>
              <a:rPr lang="ar-SA" sz="3600" b="1" dirty="0" err="1">
                <a:solidFill>
                  <a:srgbClr val="FF0000"/>
                </a:solidFill>
              </a:rPr>
              <a:t>بأنه :</a:t>
            </a:r>
            <a:r>
              <a:rPr lang="ar-SA" sz="3600" b="1" dirty="0">
                <a:solidFill>
                  <a:srgbClr val="FF0000"/>
                </a:solidFill>
              </a:rPr>
              <a:t> </a:t>
            </a:r>
            <a:r>
              <a:rPr lang="ar-LY" sz="3600" b="1" dirty="0" err="1"/>
              <a:t>"</a:t>
            </a:r>
            <a:r>
              <a:rPr lang="ar-SA" sz="3600" dirty="0"/>
              <a:t> استعداد نفسي وحالة شعورية وعقلية يمر </a:t>
            </a:r>
            <a:r>
              <a:rPr lang="ar-SA" sz="3600" dirty="0" err="1"/>
              <a:t>بها</a:t>
            </a:r>
            <a:r>
              <a:rPr lang="ar-SA" sz="3600" dirty="0"/>
              <a:t> الفرد من خلال خبراته السابقة التي اكتسبها ورسخت في ذهنه وتوجه سلوكه نحو كرهه أو تقبله لأمر معين أو م</a:t>
            </a:r>
            <a:r>
              <a:rPr lang="ar-LY" sz="3600" dirty="0"/>
              <a:t>هن</a:t>
            </a:r>
            <a:r>
              <a:rPr lang="ar-SA" sz="3600" dirty="0"/>
              <a:t>ه أو مؤسسة معينة أو أشخاص معينين مما يؤثر في علاقته وإنتاجه وإبداعه في عمله</a:t>
            </a:r>
            <a:r>
              <a:rPr lang="ar-SA" sz="3600" b="1" dirty="0"/>
              <a:t> </a:t>
            </a:r>
            <a:r>
              <a:rPr lang="en-US" sz="3600" dirty="0"/>
              <a:t/>
            </a:r>
            <a:br>
              <a:rPr lang="en-US" sz="3600" dirty="0"/>
            </a:br>
            <a:endParaRPr lang="ar-IQ"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507288" cy="6583362"/>
          </a:xfrm>
        </p:spPr>
        <p:txBody>
          <a:bodyPr>
            <a:noAutofit/>
          </a:bodyPr>
          <a:lstStyle/>
          <a:p>
            <a:pPr algn="r"/>
            <a:r>
              <a:rPr lang="ar-SA" sz="3600" b="1" dirty="0">
                <a:solidFill>
                  <a:srgbClr val="FF0000"/>
                </a:solidFill>
              </a:rPr>
              <a:t>تكوين </a:t>
            </a:r>
            <a:r>
              <a:rPr lang="ar-SA" sz="3600" b="1" dirty="0" err="1">
                <a:solidFill>
                  <a:srgbClr val="FF0000"/>
                </a:solidFill>
              </a:rPr>
              <a:t>الاتجاهات :-</a:t>
            </a:r>
            <a:r>
              <a:rPr lang="en-US" sz="3600" dirty="0"/>
              <a:t/>
            </a:r>
            <a:br>
              <a:rPr lang="en-US" sz="3600" dirty="0"/>
            </a:br>
            <a:r>
              <a:rPr lang="ar-SA" sz="3600" dirty="0"/>
              <a:t>تتكون الاتجاهات والعواطف نتيجة ارتباط الفرد بموضوع الاتجاه في مواقف مختلفة تثير في نفسه مشاعر سارة أو تثير في نفسه مشاعر </a:t>
            </a:r>
            <a:r>
              <a:rPr lang="ar-SA" sz="3600" dirty="0" err="1"/>
              <a:t>مؤلمة </a:t>
            </a:r>
            <a:r>
              <a:rPr lang="ar-SA" sz="3600" dirty="0"/>
              <a:t>، فمثلاً عاطفة الصداقة تنشأ وتتكون تدريجياً نحو شخص يفتح صدره لصديقه ويقاسمه متاعبه ويعينه في مواقف </a:t>
            </a:r>
            <a:r>
              <a:rPr lang="ar-SA" sz="3600" dirty="0" err="1"/>
              <a:t>الشدة </a:t>
            </a:r>
            <a:r>
              <a:rPr lang="ar-SA" sz="3600" dirty="0"/>
              <a:t>، أما عاطفة الكره لشخص أو لشيء فهي نتيجة لارتباطها مرات عدة بما يثير الغضب والخوف والنفور فمثلاً تكرار رسوب طالب في مادة معينة يجعله ينفر من هذه المادة </a:t>
            </a:r>
            <a:r>
              <a:rPr lang="ar-SA" sz="3600" dirty="0" err="1"/>
              <a:t>ويكرهها </a:t>
            </a:r>
            <a:r>
              <a:rPr lang="ar-SA" sz="3600" dirty="0"/>
              <a:t>، ولكن مع هذا فأحياناً يتكون الاتجاه سواء كان سلبي</a:t>
            </a:r>
            <a:r>
              <a:rPr lang="ar-LY" sz="3600" dirty="0"/>
              <a:t>ا</a:t>
            </a:r>
            <a:r>
              <a:rPr lang="ar-SA" sz="3600" dirty="0"/>
              <a:t> أو إيجابي</a:t>
            </a:r>
            <a:r>
              <a:rPr lang="ar-LY" sz="3600" dirty="0"/>
              <a:t>ا</a:t>
            </a:r>
            <a:r>
              <a:rPr lang="ar-SA" sz="3600" dirty="0"/>
              <a:t> نتيجة لصدمة </a:t>
            </a:r>
            <a:r>
              <a:rPr lang="ar-SA" sz="3600" dirty="0" err="1"/>
              <a:t>انفعالية .</a:t>
            </a:r>
            <a:r>
              <a:rPr lang="en-US" sz="3600" dirty="0"/>
              <a:t/>
            </a:r>
            <a:br>
              <a:rPr lang="en-US" sz="3600" dirty="0"/>
            </a:br>
            <a:endParaRPr lang="ar-IQ"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6858000"/>
          </a:xfrm>
        </p:spPr>
        <p:txBody>
          <a:bodyPr>
            <a:noAutofit/>
          </a:bodyPr>
          <a:lstStyle/>
          <a:p>
            <a:pPr algn="r"/>
            <a:r>
              <a:rPr lang="ar-SA" sz="3200" b="1" dirty="0">
                <a:solidFill>
                  <a:srgbClr val="FF0000"/>
                </a:solidFill>
              </a:rPr>
              <a:t>مكونات </a:t>
            </a:r>
            <a:r>
              <a:rPr lang="ar-SA" sz="3200" b="1" dirty="0" err="1">
                <a:solidFill>
                  <a:srgbClr val="FF0000"/>
                </a:solidFill>
              </a:rPr>
              <a:t>الاتجاه :-</a:t>
            </a:r>
            <a:r>
              <a:rPr lang="en-US" sz="3200" dirty="0"/>
              <a:t/>
            </a:r>
            <a:br>
              <a:rPr lang="en-US" sz="3200" dirty="0"/>
            </a:br>
            <a:r>
              <a:rPr lang="ar-SA" sz="3200" b="1" dirty="0" err="1"/>
              <a:t>1.</a:t>
            </a:r>
            <a:r>
              <a:rPr lang="ar-SA" sz="3200" b="1" dirty="0"/>
              <a:t> المكون المعرفي </a:t>
            </a:r>
            <a:r>
              <a:rPr lang="ar-LY" sz="3200" b="1" dirty="0" err="1"/>
              <a:t>:-</a:t>
            </a:r>
            <a:r>
              <a:rPr lang="en-US" sz="3200" dirty="0"/>
              <a:t/>
            </a:r>
            <a:br>
              <a:rPr lang="en-US" sz="3200" dirty="0"/>
            </a:br>
            <a:r>
              <a:rPr lang="ar-SA" sz="3200" b="1" dirty="0" err="1"/>
              <a:t>2.</a:t>
            </a:r>
            <a:r>
              <a:rPr lang="ar-SA" sz="3200" b="1" dirty="0"/>
              <a:t> المكون </a:t>
            </a:r>
            <a:r>
              <a:rPr lang="ar-SA" sz="3200" b="1" dirty="0" err="1"/>
              <a:t>العاطفي :-</a:t>
            </a:r>
            <a:r>
              <a:rPr lang="ar-SA" sz="3200" b="1" dirty="0"/>
              <a:t> </a:t>
            </a:r>
            <a:r>
              <a:rPr lang="en-US" sz="3200" dirty="0"/>
              <a:t/>
            </a:r>
            <a:br>
              <a:rPr lang="en-US" sz="3200" dirty="0"/>
            </a:br>
            <a:r>
              <a:rPr lang="ar-SA" sz="3200" b="1" dirty="0" err="1"/>
              <a:t>3.</a:t>
            </a:r>
            <a:r>
              <a:rPr lang="ar-SA" sz="3200" b="1" dirty="0"/>
              <a:t> المكون </a:t>
            </a:r>
            <a:r>
              <a:rPr lang="ar-SA" sz="3200" b="1" dirty="0" err="1"/>
              <a:t>السلوكي (</a:t>
            </a:r>
            <a:r>
              <a:rPr lang="ar-SA" sz="3200" b="1" dirty="0"/>
              <a:t> </a:t>
            </a:r>
            <a:r>
              <a:rPr lang="ar-LY" sz="3200" b="1" dirty="0"/>
              <a:t>ا</a:t>
            </a:r>
            <a:r>
              <a:rPr lang="ar-SA" sz="3200" b="1" dirty="0" err="1"/>
              <a:t>لنزوعي )  :-</a:t>
            </a:r>
            <a:r>
              <a:rPr lang="en-US" sz="3200" dirty="0"/>
              <a:t/>
            </a:r>
            <a:br>
              <a:rPr lang="en-US" sz="3200" dirty="0"/>
            </a:br>
            <a:r>
              <a:rPr lang="ar-SA" sz="3200" b="1" dirty="0">
                <a:solidFill>
                  <a:srgbClr val="FF0000"/>
                </a:solidFill>
              </a:rPr>
              <a:t>العوامل المؤثرة في تكوين </a:t>
            </a:r>
            <a:r>
              <a:rPr lang="ar-SA" sz="3200" b="1" dirty="0" err="1">
                <a:solidFill>
                  <a:srgbClr val="FF0000"/>
                </a:solidFill>
              </a:rPr>
              <a:t>الاتجاهات :-</a:t>
            </a:r>
            <a:r>
              <a:rPr lang="en-US" sz="3200" dirty="0"/>
              <a:t/>
            </a:r>
            <a:br>
              <a:rPr lang="en-US" sz="3200" dirty="0"/>
            </a:br>
            <a:r>
              <a:rPr lang="ar-SA" sz="3200" b="1" dirty="0"/>
              <a:t>أ </a:t>
            </a:r>
            <a:r>
              <a:rPr lang="ar-LY" sz="3200" b="1" dirty="0" err="1"/>
              <a:t>_</a:t>
            </a:r>
            <a:r>
              <a:rPr lang="ar-SA" sz="3200" b="1" dirty="0"/>
              <a:t> العوامل الحضارية </a:t>
            </a:r>
            <a:r>
              <a:rPr lang="ar-SA" sz="3200" b="1" dirty="0" err="1"/>
              <a:t>والثقافية : -</a:t>
            </a:r>
            <a:r>
              <a:rPr lang="en-US" sz="3200" dirty="0"/>
              <a:t/>
            </a:r>
            <a:br>
              <a:rPr lang="en-US" sz="3200" dirty="0"/>
            </a:br>
            <a:r>
              <a:rPr lang="ar-SA" sz="3200" b="1" dirty="0" err="1"/>
              <a:t>ب </a:t>
            </a:r>
            <a:r>
              <a:rPr lang="ar-SA" sz="3200" b="1" dirty="0"/>
              <a:t>_ الدوافع </a:t>
            </a:r>
            <a:r>
              <a:rPr lang="ar-SA" sz="3200" b="1" dirty="0" err="1"/>
              <a:t>والحاجات :-</a:t>
            </a:r>
            <a:r>
              <a:rPr lang="en-US" sz="3200" dirty="0"/>
              <a:t/>
            </a:r>
            <a:br>
              <a:rPr lang="en-US" sz="3200" dirty="0"/>
            </a:br>
            <a:r>
              <a:rPr lang="ar-SA" sz="3200" b="1" dirty="0"/>
              <a:t>ج</a:t>
            </a:r>
            <a:r>
              <a:rPr lang="ar-LY" sz="3200" b="1" dirty="0" err="1"/>
              <a:t>_</a:t>
            </a:r>
            <a:r>
              <a:rPr lang="ar-SA" sz="3200" b="1" dirty="0"/>
              <a:t> المستوى التعليمي والثقافي </a:t>
            </a:r>
            <a:r>
              <a:rPr lang="ar-SA" sz="3200" b="1" dirty="0" err="1"/>
              <a:t>للأسرة : -</a:t>
            </a:r>
            <a:r>
              <a:rPr lang="en-US" sz="3200" dirty="0"/>
              <a:t/>
            </a:r>
            <a:br>
              <a:rPr lang="en-US" sz="3200" dirty="0"/>
            </a:br>
            <a:r>
              <a:rPr lang="ar-SA" sz="3200" b="1" dirty="0" err="1"/>
              <a:t>د </a:t>
            </a:r>
            <a:r>
              <a:rPr lang="ar-SA" sz="3200" b="1" dirty="0"/>
              <a:t>- دور المدرسة كمؤسسة </a:t>
            </a:r>
            <a:r>
              <a:rPr lang="ar-SA" sz="3200" b="1" dirty="0" err="1"/>
              <a:t>تعليمية :-</a:t>
            </a:r>
            <a:r>
              <a:rPr lang="en-US" sz="3200" dirty="0"/>
              <a:t/>
            </a:r>
            <a:br>
              <a:rPr lang="en-US" sz="3200" dirty="0"/>
            </a:br>
            <a:r>
              <a:rPr lang="ar-SA" sz="3200" b="1" dirty="0"/>
              <a:t>هـ- دور المؤسسات </a:t>
            </a:r>
            <a:r>
              <a:rPr lang="ar-SA" sz="3200" b="1" dirty="0" err="1"/>
              <a:t>الإعلامية : -</a:t>
            </a:r>
            <a:r>
              <a:rPr lang="en-US" sz="3200" dirty="0"/>
              <a:t/>
            </a:r>
            <a:br>
              <a:rPr lang="en-US" sz="3200" dirty="0"/>
            </a:br>
            <a:r>
              <a:rPr lang="ar-SA" sz="3200" b="1" dirty="0">
                <a:solidFill>
                  <a:srgbClr val="FF0000"/>
                </a:solidFill>
              </a:rPr>
              <a:t>تغيير </a:t>
            </a:r>
            <a:r>
              <a:rPr lang="ar-SA" sz="3200" b="1" dirty="0" err="1">
                <a:solidFill>
                  <a:srgbClr val="FF0000"/>
                </a:solidFill>
              </a:rPr>
              <a:t>الاتجاهات :-</a:t>
            </a:r>
            <a:r>
              <a:rPr lang="en-US" sz="3200" dirty="0"/>
              <a:t/>
            </a:r>
            <a:br>
              <a:rPr lang="en-US" sz="3200" dirty="0"/>
            </a:br>
            <a:r>
              <a:rPr lang="ar-LY" sz="3200" dirty="0"/>
              <a:t>بنفس المسار</a:t>
            </a:r>
            <a:r>
              <a:rPr lang="en-US" sz="3200" dirty="0"/>
              <a:t/>
            </a:r>
            <a:br>
              <a:rPr lang="en-US" sz="3200" dirty="0"/>
            </a:br>
            <a:r>
              <a:rPr lang="ar-LY" sz="3200" dirty="0"/>
              <a:t>عكس المسار</a:t>
            </a:r>
            <a:r>
              <a:rPr lang="en-US" sz="3200" dirty="0"/>
              <a:t/>
            </a:r>
            <a:br>
              <a:rPr lang="en-US" sz="3200" dirty="0"/>
            </a:br>
            <a:endParaRPr lang="ar-IQ"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0 0  L 0.25 -0.33333  E" pathEditMode="relative" ptsTypes="">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TotalTime>
  <Words>9</Words>
  <Application>Microsoft Office PowerPoint</Application>
  <PresentationFormat>عرض على الشاشة (3:4)‏</PresentationFormat>
  <Paragraphs>3</Paragraphs>
  <Slides>3</Slides>
  <Notes>0</Notes>
  <HiddenSlides>0</HiddenSlides>
  <MMClips>0</MMClips>
  <ScaleCrop>false</ScaleCrop>
  <HeadingPairs>
    <vt:vector size="4" baseType="variant">
      <vt:variant>
        <vt:lpstr>سمة</vt:lpstr>
      </vt:variant>
      <vt:variant>
        <vt:i4>1</vt:i4>
      </vt:variant>
      <vt:variant>
        <vt:lpstr>عناوين الشرائح</vt:lpstr>
      </vt:variant>
      <vt:variant>
        <vt:i4>3</vt:i4>
      </vt:variant>
    </vt:vector>
  </HeadingPairs>
  <TitlesOfParts>
    <vt:vector size="4" baseType="lpstr">
      <vt:lpstr>سمة Office</vt:lpstr>
      <vt:lpstr>مفهوم الاتجاهات : وتلعب الاتجاهات دوراً كبيراً بين أفراد المجتمع وذلك في تكوين العلاقات بينهم وكذلك في تعاملهم اليومي ، وفي جميع مواقف الحياة  .والاتجاهات هي" عبارة عن تنظيمات نفسية يكتسبها الفرد من خلال تفاعله مع مواقف الحياة المختلفة ، وينتج عنها بناء علاقات طيبة بين الأفراد  الاتجاه بأنه : " استعداد نفسي وحالة شعورية وعقلية يمر بها الفرد من خلال خبراته السابقة التي اكتسبها ورسخت في ذهنه وتوجه سلوكه نحو كرهه أو تقبله لأمر معين أو مهنه أو مؤسسة معينة أو أشخاص معينين مما يؤثر في علاقته وإنتاجه وإبداعه في عمله  </vt:lpstr>
      <vt:lpstr>تكوين الاتجاهات :- تتكون الاتجاهات والعواطف نتيجة ارتباط الفرد بموضوع الاتجاه في مواقف مختلفة تثير في نفسه مشاعر سارة أو تثير في نفسه مشاعر مؤلمة ، فمثلاً عاطفة الصداقة تنشأ وتتكون تدريجياً نحو شخص يفتح صدره لصديقه ويقاسمه متاعبه ويعينه في مواقف الشدة ، أما عاطفة الكره لشخص أو لشيء فهي نتيجة لارتباطها مرات عدة بما يثير الغضب والخوف والنفور فمثلاً تكرار رسوب طالب في مادة معينة يجعله ينفر من هذه المادة ويكرهها ، ولكن مع هذا فأحياناً يتكون الاتجاه سواء كان سلبيا أو إيجابيا نتيجة لصدمة انفعالية . </vt:lpstr>
      <vt:lpstr>مكونات الاتجاه :- 1. المكون المعرفي :- 2. المكون العاطفي :-  3. المكون السلوكي ( النزوعي )  :- العوامل المؤثرة في تكوين الاتجاهات :- أ _ العوامل الحضارية والثقافية : - ب _ الدوافع والحاجات :- ج_ المستوى التعليمي والثقافي للأسرة : - د - دور المدرسة كمؤسسة تعليمية :- هـ- دور المؤسسات الإعلامية : - تغيير الاتجاهات :- بنفس المسار عكس المسار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الاتجاهات : وتلعب الاتجاهات دوراً كبيراً بين أفراد المجتمع وذلك في تكوين العلاقات بينهم وكذلك في تعاملهم اليومي ، وفي جميع مواقف الحياة  .والاتجاهات هي" عبارة عن تنظيمات نفسية يكتسبها الفرد من خلال تفاعله مع مواقف الحياة المختلفة ، وينتج عنها بناء علاقات طيبة بين الأفراد  الاتجاه بأنه : " استعداد نفسي وحالة شعورية وعقلية يمر بها الفرد من خلال خبراته السابقة التي اكتسبها ورسخت في ذهنه وتوجه سلوكه نحو كرهه أو تقبله لأمر معين أو مهنه أو مؤسسة معينة أو أشخاص معينين مما يؤثر في علاقته وإنتاجه وإبداعه في عمله  </dc:title>
  <dc:creator>jinsta</dc:creator>
  <cp:lastModifiedBy>jinsta</cp:lastModifiedBy>
  <cp:revision>1</cp:revision>
  <dcterms:created xsi:type="dcterms:W3CDTF">2018-12-13T20:40:05Z</dcterms:created>
  <dcterms:modified xsi:type="dcterms:W3CDTF">2018-12-13T20:46:51Z</dcterms:modified>
</cp:coreProperties>
</file>